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7"/>
  </p:notesMasterIdLst>
  <p:sldIdLst>
    <p:sldId id="256" r:id="rId2"/>
    <p:sldId id="257" r:id="rId3"/>
    <p:sldId id="258" r:id="rId4"/>
    <p:sldId id="260" r:id="rId5"/>
    <p:sldId id="261" r:id="rId6"/>
    <p:sldId id="297" r:id="rId7"/>
    <p:sldId id="298" r:id="rId8"/>
    <p:sldId id="299" r:id="rId9"/>
    <p:sldId id="262" r:id="rId10"/>
    <p:sldId id="263" r:id="rId11"/>
    <p:sldId id="266" r:id="rId12"/>
    <p:sldId id="301" r:id="rId13"/>
    <p:sldId id="267" r:id="rId14"/>
    <p:sldId id="300" r:id="rId15"/>
    <p:sldId id="293"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jSbhedNfCx3Iki5JZrUlNbGLRRN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0D9745-7C38-4BDD-B7B4-6FD5B6A216A6}">
  <a:tblStyle styleId="{960D9745-7C38-4BDD-B7B4-6FD5B6A216A6}"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60" autoAdjust="0"/>
    <p:restoredTop sz="94660"/>
  </p:normalViewPr>
  <p:slideViewPr>
    <p:cSldViewPr snapToGrid="0">
      <p:cViewPr varScale="1">
        <p:scale>
          <a:sx n="78" d="100"/>
          <a:sy n="78" d="100"/>
        </p:scale>
        <p:origin x="1032"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4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49"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48"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2271868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Google Shape;3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 name="Google Shape;3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 name="Google Shape;3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1495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5" name="Google Shape;34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 name="Google Shape;4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 name="Google Shape;5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 name="Google Shape;6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 name="Google Shape;8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Times New Roman"/>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1" name="Google Shape;2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8"/>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9"/>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9"/>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Times New Roman"/>
              <a:buNone/>
              <a:defRPr sz="44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7"/>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800" b="1" i="0" u="none" strike="noStrike" cap="none">
                <a:solidFill>
                  <a:srgbClr val="C77327"/>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5" name="Google Shape;15;p7"/>
          <p:cNvPicPr preferRelativeResize="0"/>
          <p:nvPr/>
        </p:nvPicPr>
        <p:blipFill rotWithShape="1">
          <a:blip r:embed="rId4">
            <a:alphaModFix/>
          </a:blip>
          <a:srcRect/>
          <a:stretch/>
        </p:blipFill>
        <p:spPr>
          <a:xfrm>
            <a:off x="317151" y="318062"/>
            <a:ext cx="1175746" cy="1270065"/>
          </a:xfrm>
          <a:prstGeom prst="rect">
            <a:avLst/>
          </a:prstGeom>
          <a:noFill/>
          <a:ln>
            <a:noFill/>
          </a:ln>
        </p:spPr>
      </p:pic>
      <p:sp>
        <p:nvSpPr>
          <p:cNvPr id="16" name="Google Shape;16;p7"/>
          <p:cNvSpPr/>
          <p:nvPr/>
        </p:nvSpPr>
        <p:spPr>
          <a:xfrm>
            <a:off x="1492898" y="1548882"/>
            <a:ext cx="9860901" cy="141805"/>
          </a:xfrm>
          <a:prstGeom prst="roundRect">
            <a:avLst>
              <a:gd name="adj" fmla="val 16667"/>
            </a:avLst>
          </a:prstGeom>
          <a:solidFill>
            <a:srgbClr val="DA7214"/>
          </a:solidFill>
          <a:ln w="12700" cap="flat" cmpd="sng">
            <a:solidFill>
              <a:srgbClr val="FFC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 name="Google Shape;17;p7"/>
          <p:cNvSpPr/>
          <p:nvPr/>
        </p:nvSpPr>
        <p:spPr>
          <a:xfrm>
            <a:off x="317150" y="1541064"/>
            <a:ext cx="1175749" cy="182000"/>
          </a:xfrm>
          <a:prstGeom prst="chevron">
            <a:avLst>
              <a:gd name="adj" fmla="val 50000"/>
            </a:avLst>
          </a:prstGeom>
          <a:solidFill>
            <a:srgbClr val="00B0F0"/>
          </a:solidFill>
          <a:ln w="12700" cap="flat" cmpd="sng">
            <a:solidFill>
              <a:srgbClr val="DA721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1"/>
          <p:cNvSpPr txBox="1">
            <a:spLocks noGrp="1"/>
          </p:cNvSpPr>
          <p:nvPr>
            <p:ph type="ctrTitle"/>
          </p:nvPr>
        </p:nvSpPr>
        <p:spPr>
          <a:xfrm>
            <a:off x="1763720" y="2104791"/>
            <a:ext cx="8850492" cy="1661585"/>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100000"/>
              </a:lnSpc>
              <a:spcBef>
                <a:spcPts val="0"/>
              </a:spcBef>
              <a:spcAft>
                <a:spcPts val="0"/>
              </a:spcAft>
              <a:buClr>
                <a:schemeClr val="dk1"/>
              </a:buClr>
              <a:buSzPct val="166666"/>
              <a:buFont typeface="Times New Roman"/>
              <a:buNone/>
            </a:pPr>
            <a:r>
              <a:rPr lang="en-US" sz="4000" b="1" dirty="0"/>
              <a:t>LOAD CONTROL SYSTEM USING DTMF</a:t>
            </a:r>
            <a:br>
              <a:rPr lang="en-US" sz="4000" b="1" dirty="0">
                <a:latin typeface="Times New Roman"/>
                <a:ea typeface="Times New Roman"/>
                <a:cs typeface="Times New Roman"/>
                <a:sym typeface="Times New Roman"/>
              </a:rPr>
            </a:br>
            <a:endParaRPr sz="4000" b="1" dirty="0">
              <a:latin typeface="Times New Roman"/>
              <a:ea typeface="Times New Roman"/>
              <a:cs typeface="Times New Roman"/>
              <a:sym typeface="Times New Roman"/>
            </a:endParaRPr>
          </a:p>
        </p:txBody>
      </p:sp>
      <p:sp>
        <p:nvSpPr>
          <p:cNvPr id="36" name="Google Shape;36;p1"/>
          <p:cNvSpPr txBox="1">
            <a:spLocks noGrp="1"/>
          </p:cNvSpPr>
          <p:nvPr>
            <p:ph type="subTitle" idx="1"/>
          </p:nvPr>
        </p:nvSpPr>
        <p:spPr>
          <a:xfrm>
            <a:off x="6960037" y="3973666"/>
            <a:ext cx="4568573" cy="2101017"/>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1000"/>
              </a:spcBef>
              <a:spcAft>
                <a:spcPts val="0"/>
              </a:spcAft>
              <a:buClr>
                <a:schemeClr val="dk1"/>
              </a:buClr>
              <a:buSzPts val="2400"/>
              <a:buNone/>
            </a:pPr>
            <a:r>
              <a:rPr lang="en-US" sz="1800" b="1" dirty="0">
                <a:solidFill>
                  <a:schemeClr val="dk1"/>
                </a:solidFill>
                <a:latin typeface="Times New Roman"/>
                <a:ea typeface="Times New Roman"/>
                <a:cs typeface="Times New Roman"/>
                <a:sym typeface="Times New Roman"/>
              </a:rPr>
              <a:t>By : TEAM-8</a:t>
            </a:r>
          </a:p>
          <a:p>
            <a:pPr marL="0" lvl="0" indent="0" algn="just" rtl="0">
              <a:lnSpc>
                <a:spcPct val="90000"/>
              </a:lnSpc>
              <a:spcBef>
                <a:spcPts val="1000"/>
              </a:spcBef>
              <a:spcAft>
                <a:spcPts val="0"/>
              </a:spcAft>
              <a:buClr>
                <a:schemeClr val="dk1"/>
              </a:buClr>
              <a:buSzPts val="2400"/>
              <a:buNone/>
            </a:pPr>
            <a:r>
              <a:rPr lang="en-US" sz="1800" b="1" dirty="0">
                <a:latin typeface="Times New Roman"/>
                <a:cs typeface="Times New Roman"/>
                <a:sym typeface="Times New Roman"/>
              </a:rPr>
              <a:t>P.VAISHNAVI(22911A3542)</a:t>
            </a:r>
          </a:p>
          <a:p>
            <a:pPr marL="0" indent="0" algn="just"/>
            <a:r>
              <a:rPr lang="en-US" sz="1800" b="1" dirty="0">
                <a:latin typeface="Times New Roman"/>
                <a:cs typeface="Times New Roman"/>
                <a:sym typeface="Times New Roman"/>
              </a:rPr>
              <a:t>A.SANTHOSH(22911A3504)</a:t>
            </a:r>
          </a:p>
          <a:p>
            <a:pPr marL="0" indent="0" algn="just"/>
            <a:r>
              <a:rPr lang="en-US" sz="1800" b="1" dirty="0">
                <a:latin typeface="Times New Roman"/>
                <a:cs typeface="Times New Roman"/>
                <a:sym typeface="Times New Roman"/>
              </a:rPr>
              <a:t>P.VIGNESH GOUD(22911A3543)</a:t>
            </a:r>
          </a:p>
          <a:p>
            <a:pPr marL="0" indent="0" algn="just"/>
            <a:r>
              <a:rPr lang="en-US" sz="1800" b="1" dirty="0">
                <a:latin typeface="Times New Roman"/>
                <a:cs typeface="Times New Roman"/>
                <a:sym typeface="Times New Roman"/>
              </a:rPr>
              <a:t>D.ABHISHEK(23915A3502)</a:t>
            </a:r>
          </a:p>
          <a:p>
            <a:pPr marL="0" lvl="0" indent="0" algn="just" rtl="0">
              <a:lnSpc>
                <a:spcPct val="90000"/>
              </a:lnSpc>
              <a:spcBef>
                <a:spcPts val="1000"/>
              </a:spcBef>
              <a:spcAft>
                <a:spcPts val="0"/>
              </a:spcAft>
              <a:buClr>
                <a:schemeClr val="dk1"/>
              </a:buClr>
              <a:buSzPts val="2400"/>
              <a:buNone/>
            </a:pPr>
            <a:endParaRPr lang="en-US" sz="1800" b="1" dirty="0">
              <a:latin typeface="Times New Roman"/>
              <a:cs typeface="Times New Roman"/>
              <a:sym typeface="Times New Roman"/>
            </a:endParaRPr>
          </a:p>
          <a:p>
            <a:pPr marL="0" lvl="0" indent="0" algn="just" rtl="0">
              <a:lnSpc>
                <a:spcPct val="90000"/>
              </a:lnSpc>
              <a:spcBef>
                <a:spcPts val="1000"/>
              </a:spcBef>
              <a:spcAft>
                <a:spcPts val="0"/>
              </a:spcAft>
              <a:buClr>
                <a:schemeClr val="dk1"/>
              </a:buClr>
              <a:buSzPts val="2400"/>
              <a:buNone/>
            </a:pPr>
            <a:endParaRPr dirty="0"/>
          </a:p>
        </p:txBody>
      </p:sp>
      <p:sp>
        <p:nvSpPr>
          <p:cNvPr id="37" name="Google Shape;37;p1"/>
          <p:cNvSpPr txBox="1"/>
          <p:nvPr/>
        </p:nvSpPr>
        <p:spPr>
          <a:xfrm>
            <a:off x="1500290" y="319145"/>
            <a:ext cx="9853510" cy="1371543"/>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2060"/>
              </a:buClr>
              <a:buSzPts val="3600"/>
              <a:buFont typeface="Times New Roman"/>
              <a:buNone/>
            </a:pPr>
            <a:r>
              <a:rPr lang="en-US" sz="3500" b="0" i="0" u="none" strike="noStrike" cap="none" dirty="0">
                <a:solidFill>
                  <a:srgbClr val="002060"/>
                </a:solidFill>
                <a:latin typeface="Times New Roman"/>
                <a:ea typeface="Times New Roman"/>
                <a:cs typeface="Times New Roman"/>
                <a:sym typeface="Times New Roman"/>
              </a:rPr>
              <a:t>VIDYA JYOTHI INSTITUTE OF TECHNOLOGY </a:t>
            </a:r>
            <a:r>
              <a:rPr lang="en-US" sz="4300" b="0" i="0" u="none" strike="noStrike" cap="none" dirty="0">
                <a:solidFill>
                  <a:srgbClr val="002060"/>
                </a:solidFill>
                <a:latin typeface="Times New Roman"/>
                <a:ea typeface="Times New Roman"/>
                <a:cs typeface="Times New Roman"/>
                <a:sym typeface="Times New Roman"/>
              </a:rPr>
              <a:t>(Autonomous)</a:t>
            </a:r>
            <a:endParaRPr sz="4300" b="0" i="0" u="none" strike="noStrike" cap="none" dirty="0">
              <a:solidFill>
                <a:srgbClr val="002060"/>
              </a:solidFill>
              <a:latin typeface="Times New Roman"/>
              <a:ea typeface="Times New Roman"/>
              <a:cs typeface="Times New Roman"/>
              <a:sym typeface="Times New Roman"/>
            </a:endParaRPr>
          </a:p>
        </p:txBody>
      </p:sp>
      <p:sp>
        <p:nvSpPr>
          <p:cNvPr id="38" name="Google Shape;38;p1"/>
          <p:cNvSpPr txBox="1"/>
          <p:nvPr/>
        </p:nvSpPr>
        <p:spPr>
          <a:xfrm>
            <a:off x="1228165" y="3980329"/>
            <a:ext cx="4007225" cy="1902273"/>
          </a:xfrm>
          <a:prstGeom prst="rect">
            <a:avLst/>
          </a:prstGeom>
          <a:noFill/>
          <a:ln>
            <a:noFill/>
          </a:ln>
        </p:spPr>
        <p:txBody>
          <a:bodyPr spcFirstLastPara="1" wrap="square" lIns="91425" tIns="45700" rIns="91425" bIns="45700" anchor="t" anchorCtr="0">
            <a:normAutofit/>
          </a:bodyPr>
          <a:lstStyle/>
          <a:p>
            <a:pPr marL="0" marR="0" lvl="0" indent="0" algn="just" rtl="0">
              <a:lnSpc>
                <a:spcPct val="90000"/>
              </a:lnSpc>
              <a:spcBef>
                <a:spcPts val="1000"/>
              </a:spcBef>
              <a:spcAft>
                <a:spcPts val="0"/>
              </a:spcAft>
              <a:buClr>
                <a:schemeClr val="dk1"/>
              </a:buClr>
              <a:buSzPts val="2400"/>
              <a:buFont typeface="Arial"/>
              <a:buNone/>
            </a:pPr>
            <a:r>
              <a:rPr lang="en-US" sz="1800" b="1" i="0" u="none" strike="noStrike" cap="none" dirty="0">
                <a:solidFill>
                  <a:schemeClr val="dk1"/>
                </a:solidFill>
                <a:latin typeface="Times New Roman"/>
                <a:ea typeface="Times New Roman"/>
                <a:cs typeface="Times New Roman"/>
                <a:sym typeface="Times New Roman"/>
              </a:rPr>
              <a:t>Under the guidance of:</a:t>
            </a:r>
          </a:p>
          <a:p>
            <a:pPr marL="0" marR="0" lvl="0" indent="0" algn="just" rtl="0">
              <a:lnSpc>
                <a:spcPct val="90000"/>
              </a:lnSpc>
              <a:spcBef>
                <a:spcPts val="1000"/>
              </a:spcBef>
              <a:spcAft>
                <a:spcPts val="0"/>
              </a:spcAft>
              <a:buClr>
                <a:schemeClr val="dk1"/>
              </a:buClr>
              <a:buSzPts val="2400"/>
              <a:buFont typeface="Arial"/>
              <a:buNone/>
            </a:pPr>
            <a:r>
              <a:rPr lang="en-US" sz="1800" b="1" dirty="0">
                <a:solidFill>
                  <a:schemeClr val="dk1"/>
                </a:solidFill>
                <a:latin typeface="Times New Roman"/>
                <a:cs typeface="Times New Roman"/>
                <a:sym typeface="Times New Roman"/>
              </a:rPr>
              <a:t>K.SANTHIPRIYA</a:t>
            </a:r>
          </a:p>
          <a:p>
            <a:pPr marL="0" marR="0" lvl="0" indent="0" algn="just" rtl="0">
              <a:lnSpc>
                <a:spcPct val="90000"/>
              </a:lnSpc>
              <a:spcBef>
                <a:spcPts val="1000"/>
              </a:spcBef>
              <a:spcAft>
                <a:spcPts val="0"/>
              </a:spcAft>
              <a:buClr>
                <a:schemeClr val="dk1"/>
              </a:buClr>
              <a:buSzPts val="2400"/>
              <a:buFont typeface="Arial"/>
              <a:buNone/>
            </a:pPr>
            <a:r>
              <a:rPr lang="en-US" sz="1800" b="1" dirty="0">
                <a:solidFill>
                  <a:schemeClr val="dk1"/>
                </a:solidFill>
                <a:latin typeface="Times New Roman"/>
                <a:cs typeface="Times New Roman"/>
                <a:sym typeface="Times New Roman"/>
              </a:rPr>
              <a:t>Assistant Professor</a:t>
            </a:r>
            <a:endParaRPr dirty="0"/>
          </a:p>
        </p:txBody>
      </p:sp>
      <p:sp>
        <p:nvSpPr>
          <p:cNvPr id="39" name="Google Shape;39;p1"/>
          <p:cNvSpPr txBox="1">
            <a:spLocks noGrp="1"/>
          </p:cNvSpPr>
          <p:nvPr>
            <p:ph type="ftr" idx="11"/>
          </p:nvPr>
        </p:nvSpPr>
        <p:spPr>
          <a:xfrm>
            <a:off x="4041684" y="6343686"/>
            <a:ext cx="4111716" cy="377790"/>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pic>
        <p:nvPicPr>
          <p:cNvPr id="2" name="Picture 1">
            <a:extLst>
              <a:ext uri="{FF2B5EF4-FFF2-40B4-BE49-F238E27FC236}">
                <a16:creationId xmlns:a16="http://schemas.microsoft.com/office/drawing/2014/main" id="{F5D390B0-4700-1B6C-4305-7987F8CD30F3}"/>
              </a:ext>
            </a:extLst>
          </p:cNvPr>
          <p:cNvPicPr>
            <a:picLocks noChangeAspect="1"/>
          </p:cNvPicPr>
          <p:nvPr/>
        </p:nvPicPr>
        <p:blipFill>
          <a:blip r:embed="rId3"/>
          <a:stretch>
            <a:fillRect/>
          </a:stretch>
        </p:blipFill>
        <p:spPr>
          <a:xfrm>
            <a:off x="9986727" y="2318900"/>
            <a:ext cx="2205273" cy="246645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Limitations</a:t>
            </a:r>
            <a:endParaRPr/>
          </a:p>
        </p:txBody>
      </p:sp>
      <p:sp>
        <p:nvSpPr>
          <p:cNvPr id="93" name="Google Shape;93;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Limited Range</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Dependence on Telecommunication Infrastructure</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Noise and Interference Sensitivity</a:t>
            </a:r>
          </a:p>
          <a:p>
            <a:pPr marL="457200" lvl="0" indent="-342900" algn="just" rtl="0">
              <a:lnSpc>
                <a:spcPct val="90000"/>
              </a:lnSpc>
              <a:spcBef>
                <a:spcPts val="1000"/>
              </a:spcBef>
              <a:spcAft>
                <a:spcPts val="0"/>
              </a:spcAft>
              <a:buClr>
                <a:schemeClr val="dk1"/>
              </a:buClr>
              <a:buSzPts val="1800"/>
              <a:buChar char="•"/>
            </a:pPr>
            <a:r>
              <a:rPr lang="en-US" sz="2000" dirty="0">
                <a:latin typeface="Times New Roman" panose="02020603050405020304" pitchFamily="18" charset="0"/>
                <a:cs typeface="Times New Roman" panose="02020603050405020304" pitchFamily="18" charset="0"/>
              </a:rPr>
              <a:t>Limited Bandwidth for Command Encoding</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Single-Channel Communication</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Security Vulnerabilities</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Compatibility Issues</a:t>
            </a:r>
          </a:p>
          <a:p>
            <a:pPr marL="457200" lvl="0" indent="-342900" algn="just" rtl="0">
              <a:lnSpc>
                <a:spcPct val="90000"/>
              </a:lnSpc>
              <a:spcBef>
                <a:spcPts val="1000"/>
              </a:spcBef>
              <a:spcAft>
                <a:spcPts val="0"/>
              </a:spcAft>
              <a:buClr>
                <a:schemeClr val="dk1"/>
              </a:buClr>
              <a:buSzPts val="1800"/>
              <a:buChar char="•"/>
            </a:pPr>
            <a:r>
              <a:rPr lang="en-IN" sz="2000" dirty="0">
                <a:latin typeface="Times New Roman" panose="02020603050405020304" pitchFamily="18" charset="0"/>
                <a:cs typeface="Times New Roman" panose="02020603050405020304" pitchFamily="18" charset="0"/>
              </a:rPr>
              <a:t>Limited Feedback Mechanisms</a:t>
            </a:r>
            <a:endParaRPr sz="2000" dirty="0">
              <a:latin typeface="Times New Roman" panose="02020603050405020304" pitchFamily="18" charset="0"/>
              <a:cs typeface="Times New Roman" panose="02020603050405020304" pitchFamily="18" charset="0"/>
            </a:endParaRPr>
          </a:p>
        </p:txBody>
      </p:sp>
      <p:sp>
        <p:nvSpPr>
          <p:cNvPr id="94" name="Google Shape;9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95" name="Google Shape;95;p16"/>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Proposed System / Innovation</a:t>
            </a:r>
            <a:endParaRPr/>
          </a:p>
        </p:txBody>
      </p:sp>
      <p:sp>
        <p:nvSpPr>
          <p:cNvPr id="117" name="Google Shape;117;p19"/>
          <p:cNvSpPr txBox="1">
            <a:spLocks noGrp="1"/>
          </p:cNvSpPr>
          <p:nvPr>
            <p:ph type="body" idx="1"/>
          </p:nvPr>
        </p:nvSpPr>
        <p:spPr>
          <a:xfrm>
            <a:off x="838200" y="1690687"/>
            <a:ext cx="10515600" cy="4523299"/>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Introduction: </a:t>
            </a:r>
            <a:r>
              <a:rPr lang="en-US" sz="2000" dirty="0">
                <a:latin typeface="Times New Roman" pitchFamily="18" charset="0"/>
                <a:ea typeface="Times New Roman"/>
                <a:cs typeface="Times New Roman" pitchFamily="18" charset="0"/>
                <a:sym typeface="Times New Roman"/>
              </a:rPr>
              <a:t>Introduce the concept of integrating DTMF-based load control with IoT platforms to enhance functionality and connectivity.</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System Architecture:</a:t>
            </a:r>
            <a:r>
              <a:rPr lang="en-US" sz="2000" dirty="0">
                <a:latin typeface="Times New Roman" pitchFamily="18" charset="0"/>
                <a:ea typeface="Times New Roman"/>
                <a:cs typeface="Times New Roman" pitchFamily="18" charset="0"/>
                <a:sym typeface="Times New Roman"/>
              </a:rPr>
              <a:t> Describe the system architecture, which consists of three main components:</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DTMF-Based Control Unit: </a:t>
            </a:r>
            <a:r>
              <a:rPr lang="en-US" sz="2000" dirty="0">
                <a:latin typeface="Times New Roman" pitchFamily="18" charset="0"/>
                <a:ea typeface="Times New Roman"/>
                <a:cs typeface="Times New Roman" pitchFamily="18" charset="0"/>
                <a:sym typeface="Times New Roman"/>
              </a:rPr>
              <a:t>This unit receives DTMF signals from users via telephone or mobile devices.</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Microcontroller or Embedded System:</a:t>
            </a:r>
            <a:r>
              <a:rPr lang="en-US" sz="2000" dirty="0">
                <a:latin typeface="Times New Roman" pitchFamily="18" charset="0"/>
                <a:ea typeface="Times New Roman"/>
                <a:cs typeface="Times New Roman" pitchFamily="18" charset="0"/>
                <a:sym typeface="Times New Roman"/>
              </a:rPr>
              <a:t> Processes the DTMF signals and communicates with IoT gateway.</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IoT Gateway: </a:t>
            </a:r>
            <a:r>
              <a:rPr lang="en-US" sz="2000" dirty="0">
                <a:latin typeface="Times New Roman" pitchFamily="18" charset="0"/>
                <a:ea typeface="Times New Roman"/>
                <a:cs typeface="Times New Roman" pitchFamily="18" charset="0"/>
                <a:sym typeface="Times New Roman"/>
              </a:rPr>
              <a:t>Connects the load control system to the internet and interfaces with IoT platforms.</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Integration with IoT Platforms: </a:t>
            </a:r>
            <a:r>
              <a:rPr lang="en-US" sz="2000" dirty="0">
                <a:latin typeface="Times New Roman" pitchFamily="18" charset="0"/>
                <a:ea typeface="Times New Roman"/>
                <a:cs typeface="Times New Roman" pitchFamily="18" charset="0"/>
                <a:sym typeface="Times New Roman"/>
              </a:rPr>
              <a:t>Discuss how the load control system interacts with IoT platforms such as AWS IoT, Google Cloud IoT, or Microsoft Azure IoT. The system should be capable of:</a:t>
            </a:r>
          </a:p>
          <a:p>
            <a:pPr marL="114300" lvl="0" indent="0" algn="l" rtl="0">
              <a:lnSpc>
                <a:spcPct val="100000"/>
              </a:lnSpc>
              <a:spcBef>
                <a:spcPts val="1000"/>
              </a:spcBef>
              <a:spcAft>
                <a:spcPts val="0"/>
              </a:spcAft>
              <a:buSzPts val="1800"/>
              <a:buNone/>
            </a:pPr>
            <a:r>
              <a:rPr lang="en-US" sz="2000" dirty="0">
                <a:latin typeface="Times New Roman" pitchFamily="18" charset="0"/>
                <a:ea typeface="Times New Roman"/>
                <a:cs typeface="Times New Roman" pitchFamily="18" charset="0"/>
                <a:sym typeface="Times New Roman"/>
              </a:rPr>
              <a:t>Sending status updates and alerts to the IoT platform.</a:t>
            </a:r>
          </a:p>
          <a:p>
            <a:pPr marL="114300" lvl="0" indent="0" algn="l" rtl="0">
              <a:lnSpc>
                <a:spcPct val="100000"/>
              </a:lnSpc>
              <a:spcBef>
                <a:spcPts val="1000"/>
              </a:spcBef>
              <a:spcAft>
                <a:spcPts val="0"/>
              </a:spcAft>
              <a:buSzPts val="1800"/>
              <a:buNone/>
            </a:pPr>
            <a:endParaRPr lang="en-US" sz="2000" dirty="0">
              <a:latin typeface="Times New Roman" pitchFamily="18" charset="0"/>
              <a:ea typeface="Times New Roman"/>
              <a:cs typeface="Times New Roman" pitchFamily="18" charset="0"/>
              <a:sym typeface="Times New Roman"/>
            </a:endParaRPr>
          </a:p>
          <a:p>
            <a:pPr marL="114300" lvl="0" indent="0" algn="l" rtl="0">
              <a:lnSpc>
                <a:spcPct val="100000"/>
              </a:lnSpc>
              <a:spcBef>
                <a:spcPts val="1000"/>
              </a:spcBef>
              <a:spcAft>
                <a:spcPts val="0"/>
              </a:spcAft>
              <a:buSzPts val="1800"/>
              <a:buNone/>
            </a:pPr>
            <a:endParaRPr lang="en-IN" sz="2000" dirty="0">
              <a:latin typeface="Times New Roman" pitchFamily="18" charset="0"/>
              <a:ea typeface="Times New Roman"/>
              <a:cs typeface="Times New Roman" pitchFamily="18" charset="0"/>
              <a:sym typeface="Times New Roman"/>
            </a:endParaRPr>
          </a:p>
        </p:txBody>
      </p:sp>
      <p:sp>
        <p:nvSpPr>
          <p:cNvPr id="118" name="Google Shape;11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119" name="Google Shape;119;p19"/>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Proposed System / Innovation</a:t>
            </a:r>
            <a:endParaRPr/>
          </a:p>
        </p:txBody>
      </p:sp>
      <p:sp>
        <p:nvSpPr>
          <p:cNvPr id="117" name="Google Shape;117;p19"/>
          <p:cNvSpPr txBox="1">
            <a:spLocks noGrp="1"/>
          </p:cNvSpPr>
          <p:nvPr>
            <p:ph type="body" idx="1"/>
          </p:nvPr>
        </p:nvSpPr>
        <p:spPr>
          <a:xfrm>
            <a:off x="838200" y="1828799"/>
            <a:ext cx="10515600" cy="4139381"/>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Security Considerations: </a:t>
            </a:r>
            <a:r>
              <a:rPr lang="en-US" sz="2000" dirty="0">
                <a:latin typeface="Times New Roman" pitchFamily="18" charset="0"/>
                <a:ea typeface="Times New Roman"/>
                <a:cs typeface="Times New Roman" pitchFamily="18" charset="0"/>
                <a:sym typeface="Times New Roman"/>
              </a:rPr>
              <a:t>Address security challenges associated with IoT-enabled systems, including data privacy, authentication, and secure communication protocols.</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Implementation and Evaluation: </a:t>
            </a:r>
            <a:r>
              <a:rPr lang="en-US" sz="2000" dirty="0">
                <a:latin typeface="Times New Roman" pitchFamily="18" charset="0"/>
                <a:ea typeface="Times New Roman"/>
                <a:cs typeface="Times New Roman" pitchFamily="18" charset="0"/>
                <a:sym typeface="Times New Roman"/>
              </a:rPr>
              <a:t>Present the implementation details of the proposed system, including hardware components, software architecture, and integration with IoT platforms. Evaluate the system's performance in terms of reliability, scalability, energy efficiency, and user satisfaction through field trials or simulations.</a:t>
            </a:r>
          </a:p>
          <a:p>
            <a:pPr marL="114300" lvl="0" indent="0" algn="l" rtl="0">
              <a:lnSpc>
                <a:spcPct val="100000"/>
              </a:lnSpc>
              <a:spcBef>
                <a:spcPts val="1000"/>
              </a:spcBef>
              <a:spcAft>
                <a:spcPts val="0"/>
              </a:spcAft>
              <a:buSzPts val="1800"/>
              <a:buNone/>
            </a:pPr>
            <a:r>
              <a:rPr lang="en-US" sz="2000" b="1" dirty="0">
                <a:latin typeface="Times New Roman" pitchFamily="18" charset="0"/>
                <a:ea typeface="Times New Roman"/>
                <a:cs typeface="Times New Roman" pitchFamily="18" charset="0"/>
                <a:sym typeface="Times New Roman"/>
              </a:rPr>
              <a:t>Conclusion: </a:t>
            </a:r>
            <a:r>
              <a:rPr lang="en-US" sz="2000" dirty="0">
                <a:latin typeface="Times New Roman" pitchFamily="18" charset="0"/>
                <a:ea typeface="Times New Roman"/>
                <a:cs typeface="Times New Roman" pitchFamily="18" charset="0"/>
                <a:sym typeface="Times New Roman"/>
              </a:rPr>
              <a:t>Summarize the benefits of integrating DTMF-based load control with IoT platforms and discuss potential future enhancements and applications.</a:t>
            </a:r>
          </a:p>
          <a:p>
            <a:pPr marL="114300" lvl="0" indent="0" algn="l" rtl="0">
              <a:lnSpc>
                <a:spcPct val="100000"/>
              </a:lnSpc>
              <a:spcBef>
                <a:spcPts val="1000"/>
              </a:spcBef>
              <a:spcAft>
                <a:spcPts val="0"/>
              </a:spcAft>
              <a:buSzPts val="1800"/>
              <a:buNone/>
            </a:pPr>
            <a:endParaRPr lang="en-IN" sz="2000" dirty="0">
              <a:latin typeface="Times New Roman" pitchFamily="18" charset="0"/>
              <a:ea typeface="Times New Roman"/>
              <a:cs typeface="Times New Roman" pitchFamily="18" charset="0"/>
              <a:sym typeface="Times New Roman"/>
            </a:endParaRPr>
          </a:p>
        </p:txBody>
      </p:sp>
      <p:sp>
        <p:nvSpPr>
          <p:cNvPr id="118" name="Google Shape;11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dirty="0"/>
          </a:p>
        </p:txBody>
      </p:sp>
      <p:sp>
        <p:nvSpPr>
          <p:cNvPr id="119" name="Google Shape;119;p19"/>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extLst>
      <p:ext uri="{BB962C8B-B14F-4D97-AF65-F5344CB8AC3E}">
        <p14:creationId xmlns:p14="http://schemas.microsoft.com/office/powerpoint/2010/main" val="1888889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0"/>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dirty="0"/>
              <a:t>Modules</a:t>
            </a:r>
            <a:endParaRPr dirty="0"/>
          </a:p>
        </p:txBody>
      </p:sp>
      <p:sp>
        <p:nvSpPr>
          <p:cNvPr id="125" name="Google Shape;125;p20"/>
          <p:cNvSpPr txBox="1">
            <a:spLocks noGrp="1"/>
          </p:cNvSpPr>
          <p:nvPr>
            <p:ph type="body" idx="1"/>
          </p:nvPr>
        </p:nvSpPr>
        <p:spPr>
          <a:xfrm>
            <a:off x="149086" y="1847850"/>
            <a:ext cx="12042913" cy="4170813"/>
          </a:xfrm>
          <a:prstGeom prst="rect">
            <a:avLst/>
          </a:prstGeom>
          <a:noFill/>
          <a:ln>
            <a:noFill/>
          </a:ln>
        </p:spPr>
        <p:txBody>
          <a:bodyPr spcFirstLastPara="1" wrap="square" lIns="91425" tIns="45700" rIns="91425" bIns="45700" anchor="t" anchorCtr="0">
            <a:noAutofit/>
          </a:bodyPr>
          <a:lstStyle/>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When designing a load control system using DTMF technology, several key modules need to be integrated to ensure its functionality and effectiveness. Here are the essential modules typically involved:</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1. DTMF Encoder</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2. DTMF Decoder</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3. Microcontroller Unit (MCU)</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4. Relay Driver Circuit</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5. Power Supply Unit</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6. User Interface</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7. Communication Interface</a:t>
            </a:r>
          </a:p>
          <a:p>
            <a:pPr marL="457200" lvl="0" indent="-342900" algn="l" rtl="0">
              <a:lnSpc>
                <a:spcPct val="90000"/>
              </a:lnSpc>
              <a:spcBef>
                <a:spcPts val="1000"/>
              </a:spcBef>
              <a:spcAft>
                <a:spcPts val="0"/>
              </a:spcAft>
              <a:buClr>
                <a:schemeClr val="dk1"/>
              </a:buClr>
              <a:buSzPct val="81081"/>
              <a:buChar char="•"/>
            </a:pPr>
            <a:r>
              <a:rPr lang="en-US" sz="2200" dirty="0">
                <a:latin typeface="Times New Roman" pitchFamily="18" charset="0"/>
                <a:cs typeface="Times New Roman" pitchFamily="18" charset="0"/>
              </a:rPr>
              <a:t>8. Protection Circuits</a:t>
            </a:r>
          </a:p>
        </p:txBody>
      </p:sp>
      <p:sp>
        <p:nvSpPr>
          <p:cNvPr id="126" name="Google Shape;1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sp>
        <p:nvSpPr>
          <p:cNvPr id="128" name="Google Shape;128;p20"/>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Block diagram</a:t>
            </a:r>
          </a:p>
        </p:txBody>
      </p:sp>
      <p:sp>
        <p:nvSpPr>
          <p:cNvPr id="3" name="Text Placeholder 2"/>
          <p:cNvSpPr>
            <a:spLocks noGrp="1"/>
          </p:cNvSpPr>
          <p:nvPr>
            <p:ph type="body" idx="1"/>
          </p:nvPr>
        </p:nvSpPr>
        <p:spPr>
          <a:xfrm>
            <a:off x="838200" y="2068803"/>
            <a:ext cx="9974878" cy="3971636"/>
          </a:xfrm>
        </p:spPr>
        <p:txBody>
          <a:bodyPr/>
          <a:lstStyle/>
          <a:p>
            <a:pPr marL="114300" indent="0">
              <a:buNone/>
            </a:pPr>
            <a:r>
              <a:rPr lang="en-US" dirty="0"/>
              <a:t> </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1026" name="Picture 2">
            <a:extLst>
              <a:ext uri="{FF2B5EF4-FFF2-40B4-BE49-F238E27FC236}">
                <a16:creationId xmlns:a16="http://schemas.microsoft.com/office/drawing/2014/main" id="{2D663DA1-0366-A6D2-687E-F68974330F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1317" y="1937535"/>
            <a:ext cx="6509365" cy="4920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57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6"/>
          <p:cNvSpPr txBox="1">
            <a:spLocks noGrp="1"/>
          </p:cNvSpPr>
          <p:nvPr>
            <p:ph type="title"/>
          </p:nvPr>
        </p:nvSpPr>
        <p:spPr>
          <a:xfrm>
            <a:off x="1672192" y="394447"/>
            <a:ext cx="9614373" cy="160150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800"/>
              <a:buNone/>
            </a:pPr>
            <a:r>
              <a:rPr lang="en-US" sz="3500" i="0" u="none" strike="noStrike" cap="none">
                <a:solidFill>
                  <a:srgbClr val="002060"/>
                </a:solidFill>
                <a:latin typeface="Times New Roman"/>
                <a:ea typeface="Times New Roman"/>
                <a:cs typeface="Times New Roman"/>
                <a:sym typeface="Times New Roman"/>
              </a:rPr>
              <a:t>VIDYA JYOTHI INSTITUTE OF TECHNOLOGY (Autonomous)</a:t>
            </a:r>
            <a:br>
              <a:rPr lang="en-US" sz="3500" i="0" u="none" strike="noStrike" cap="none">
                <a:solidFill>
                  <a:srgbClr val="002060"/>
                </a:solidFill>
                <a:latin typeface="Times New Roman"/>
                <a:ea typeface="Times New Roman"/>
                <a:cs typeface="Times New Roman"/>
                <a:sym typeface="Times New Roman"/>
              </a:rPr>
            </a:br>
            <a:endParaRPr sz="3500">
              <a:solidFill>
                <a:srgbClr val="002060"/>
              </a:solidFill>
            </a:endParaRPr>
          </a:p>
        </p:txBody>
      </p:sp>
      <p:sp>
        <p:nvSpPr>
          <p:cNvPr id="348" name="Google Shape;348;p46"/>
          <p:cNvSpPr txBox="1">
            <a:spLocks noGrp="1"/>
          </p:cNvSpPr>
          <p:nvPr>
            <p:ph type="body" idx="1"/>
          </p:nvPr>
        </p:nvSpPr>
        <p:spPr>
          <a:xfrm>
            <a:off x="908797" y="2458989"/>
            <a:ext cx="10374406" cy="1940023"/>
          </a:xfrm>
          <a:prstGeom prst="rect">
            <a:avLst/>
          </a:prstGeom>
          <a:noFill/>
          <a:ln>
            <a:noFill/>
          </a:ln>
        </p:spPr>
        <p:txBody>
          <a:bodyPr spcFirstLastPara="1" wrap="square" lIns="91425" tIns="45700" rIns="91425" bIns="45700" anchor="ctr" anchorCtr="0">
            <a:noAutofit/>
          </a:bodyPr>
          <a:lstStyle/>
          <a:p>
            <a:pPr marL="114300" lvl="0" indent="0" algn="ctr" rtl="0">
              <a:lnSpc>
                <a:spcPct val="90000"/>
              </a:lnSpc>
              <a:spcBef>
                <a:spcPts val="1000"/>
              </a:spcBef>
              <a:spcAft>
                <a:spcPts val="0"/>
              </a:spcAft>
              <a:buSzPts val="1800"/>
              <a:buNone/>
            </a:pPr>
            <a:r>
              <a:rPr lang="en-US" sz="9000" b="1" cap="none">
                <a:solidFill>
                  <a:schemeClr val="dk1"/>
                </a:solidFill>
                <a:latin typeface="Times New Roman"/>
                <a:ea typeface="Times New Roman"/>
                <a:cs typeface="Times New Roman"/>
                <a:sym typeface="Times New Roman"/>
              </a:rPr>
              <a:t>THANK YOU </a:t>
            </a:r>
            <a:endParaRPr sz="9000" b="1" cap="none">
              <a:solidFill>
                <a:schemeClr val="dk1"/>
              </a:solidFill>
              <a:latin typeface="Times New Roman"/>
              <a:ea typeface="Times New Roman"/>
              <a:cs typeface="Times New Roman"/>
              <a:sym typeface="Times New Roman"/>
            </a:endParaRPr>
          </a:p>
        </p:txBody>
      </p:sp>
      <p:sp>
        <p:nvSpPr>
          <p:cNvPr id="349" name="Google Shape;349;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sp>
        <p:nvSpPr>
          <p:cNvPr id="350" name="Google Shape;350;p46"/>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2"/>
          <p:cNvSpPr txBox="1">
            <a:spLocks noGrp="1"/>
          </p:cNvSpPr>
          <p:nvPr>
            <p:ph type="title"/>
          </p:nvPr>
        </p:nvSpPr>
        <p:spPr>
          <a:xfrm>
            <a:off x="1492898" y="338231"/>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Problem Statement</a:t>
            </a:r>
            <a:endParaRPr/>
          </a:p>
        </p:txBody>
      </p:sp>
      <p:sp>
        <p:nvSpPr>
          <p:cNvPr id="45" name="Google Shape;45;p2"/>
          <p:cNvSpPr txBox="1">
            <a:spLocks noGrp="1"/>
          </p:cNvSpPr>
          <p:nvPr>
            <p:ph type="body" idx="1"/>
          </p:nvPr>
        </p:nvSpPr>
        <p:spPr>
          <a:xfrm>
            <a:off x="770965" y="1990165"/>
            <a:ext cx="10784541" cy="3899647"/>
          </a:xfrm>
          <a:prstGeom prst="rect">
            <a:avLst/>
          </a:prstGeom>
          <a:noFill/>
          <a:ln>
            <a:noFill/>
          </a:ln>
        </p:spPr>
        <p:txBody>
          <a:bodyPr spcFirstLastPara="1" wrap="square" lIns="91425" tIns="45700" rIns="91425" bIns="45700" anchor="t" anchorCtr="0">
            <a:normAutofit/>
          </a:bodyPr>
          <a:lstStyle/>
          <a:p>
            <a:pPr marL="114300" lvl="0" indent="0" algn="just" rtl="0">
              <a:lnSpc>
                <a:spcPct val="90000"/>
              </a:lnSpc>
              <a:spcBef>
                <a:spcPts val="1000"/>
              </a:spcBef>
              <a:spcAft>
                <a:spcPts val="0"/>
              </a:spcAft>
              <a:buSzPct val="64864"/>
              <a:buNone/>
            </a:pPr>
            <a:r>
              <a:rPr lang="en-US" sz="2200" dirty="0">
                <a:solidFill>
                  <a:schemeClr val="dk1"/>
                </a:solidFill>
                <a:latin typeface="Times New Roman" pitchFamily="18" charset="0"/>
                <a:ea typeface="Times New Roman"/>
                <a:cs typeface="Times New Roman" pitchFamily="18" charset="0"/>
                <a:sym typeface="Times New Roman"/>
              </a:rPr>
              <a:t>Design and implement a load control system utilizing Dual-Tone Multi-Frequency (DTMF) technology. The system aims to facilitate remote control of electrical loads such as lights, fans, or appliances through phone calls or SMS commands, utilizing DTMF signals for communication. The primary objective is to create a reliable and user-friendly solution for managing and controlling electrical devices from a distance.</a:t>
            </a:r>
            <a:endParaRPr sz="2200" dirty="0">
              <a:solidFill>
                <a:schemeClr val="dk1"/>
              </a:solidFill>
              <a:latin typeface="Times New Roman" pitchFamily="18" charset="0"/>
              <a:ea typeface="Times New Roman"/>
              <a:cs typeface="Times New Roman" pitchFamily="18" charset="0"/>
              <a:sym typeface="Times New Roman"/>
            </a:endParaRPr>
          </a:p>
        </p:txBody>
      </p:sp>
      <p:sp>
        <p:nvSpPr>
          <p:cNvPr id="46" name="Google Shape;4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a:t>
            </a:fld>
            <a:endParaRPr/>
          </a:p>
        </p:txBody>
      </p:sp>
      <p:sp>
        <p:nvSpPr>
          <p:cNvPr id="47" name="Google Shape;47;p2"/>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pic>
        <p:nvPicPr>
          <p:cNvPr id="2" name="Picture 1">
            <a:extLst>
              <a:ext uri="{FF2B5EF4-FFF2-40B4-BE49-F238E27FC236}">
                <a16:creationId xmlns:a16="http://schemas.microsoft.com/office/drawing/2014/main" id="{75E19DA4-8AD4-F48D-BB8A-2458DF91711C}"/>
              </a:ext>
            </a:extLst>
          </p:cNvPr>
          <p:cNvPicPr>
            <a:picLocks noChangeAspect="1"/>
          </p:cNvPicPr>
          <p:nvPr/>
        </p:nvPicPr>
        <p:blipFill>
          <a:blip r:embed="rId3"/>
          <a:stretch>
            <a:fillRect/>
          </a:stretch>
        </p:blipFill>
        <p:spPr>
          <a:xfrm>
            <a:off x="8131611" y="3688715"/>
            <a:ext cx="4060389" cy="303276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3"/>
          <p:cNvSpPr txBox="1">
            <a:spLocks noGrp="1"/>
          </p:cNvSpPr>
          <p:nvPr>
            <p:ph type="title"/>
          </p:nvPr>
        </p:nvSpPr>
        <p:spPr>
          <a:xfrm>
            <a:off x="857630" y="192500"/>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imes New Roman"/>
              <a:buNone/>
            </a:pPr>
            <a:r>
              <a:rPr lang="en-US"/>
              <a:t>Abstract</a:t>
            </a:r>
            <a:endParaRPr/>
          </a:p>
        </p:txBody>
      </p:sp>
      <p:sp>
        <p:nvSpPr>
          <p:cNvPr id="53" name="Google Shape;53;p3"/>
          <p:cNvSpPr txBox="1">
            <a:spLocks noGrp="1"/>
          </p:cNvSpPr>
          <p:nvPr>
            <p:ph type="body" idx="1"/>
          </p:nvPr>
        </p:nvSpPr>
        <p:spPr>
          <a:xfrm>
            <a:off x="0" y="1247925"/>
            <a:ext cx="11559941" cy="5610075"/>
          </a:xfrm>
          <a:prstGeom prst="rect">
            <a:avLst/>
          </a:prstGeom>
          <a:noFill/>
          <a:ln>
            <a:noFill/>
          </a:ln>
        </p:spPr>
        <p:txBody>
          <a:bodyPr spcFirstLastPara="1" wrap="square" lIns="91425" tIns="45700" rIns="91425" bIns="45700" anchor="ctr" anchorCtr="0">
            <a:noAutofit/>
          </a:bodyPr>
          <a:lstStyle/>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project aim at controlling various loads spread over a large area remotely by using DTMF concept. The DTMF commands tone </a:t>
            </a:r>
            <a:r>
              <a:rPr lang="en-US" sz="1800" dirty="0">
                <a:latin typeface="Times New Roman" panose="02020603050405020304" pitchFamily="18" charset="0"/>
                <a:ea typeface="Calibri" panose="020F0502020204030204" pitchFamily="34" charset="0"/>
                <a:cs typeface="Times New Roman" panose="02020603050405020304" pitchFamily="18" charset="0"/>
              </a:rPr>
              <a:t>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eceived from the phone causes electrical load switching. The project is useful for managing industrial, domestic or agriculture loads that extends over a large area. The project of DTMF tone commands or received from any phone to remotely switch any electrical load.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project requires a DTMF decoder interfaced to audio output socket of the cellphone. Whenever a button on the keypad is pressed the frequency thus generated from it is received by the decoder and it converts the frequency into its equivalent digital code. A microcontroller of 8051 family is used which is interfaced to relay driver IC. The digital code is then provided to microcontroller that identifies the phone commands and initiates the relays to actuate the respective loads by turning them on and off.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lvl="0" indent="-342900" algn="just" rtl="0">
              <a:lnSpc>
                <a:spcPct val="115000"/>
              </a:lnSpc>
              <a:spcBef>
                <a:spcPts val="1000"/>
              </a:spcBef>
              <a:spcAft>
                <a:spcPts val="800"/>
              </a:spcAft>
              <a:buSzPts val="1800"/>
              <a:buChar char="•"/>
            </a:pPr>
            <a:endParaRPr sz="2000" dirty="0">
              <a:latin typeface="Calibri"/>
              <a:ea typeface="Calibri"/>
              <a:cs typeface="Calibri"/>
              <a:sym typeface="Calibri"/>
            </a:endParaRPr>
          </a:p>
        </p:txBody>
      </p:sp>
      <p:sp>
        <p:nvSpPr>
          <p:cNvPr id="55" name="Google Shape;55;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sp>
        <p:nvSpPr>
          <p:cNvPr id="6" name="Google Shape;310;p41"/>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Department of Artificial Intelligence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68" name="Google Shape;68;p13"/>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Literature Survey</a:t>
            </a:r>
            <a:endParaRPr/>
          </a:p>
        </p:txBody>
      </p:sp>
      <p:sp>
        <p:nvSpPr>
          <p:cNvPr id="69" name="Google Shape;69;p13"/>
          <p:cNvSpPr txBox="1">
            <a:spLocks noGrp="1"/>
          </p:cNvSpPr>
          <p:nvPr>
            <p:ph type="ftr" idx="11"/>
          </p:nvPr>
        </p:nvSpPr>
        <p:spPr>
          <a:xfrm>
            <a:off x="4038600" y="6483932"/>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graphicFrame>
        <p:nvGraphicFramePr>
          <p:cNvPr id="70" name="Google Shape;70;p13"/>
          <p:cNvGraphicFramePr/>
          <p:nvPr>
            <p:extLst>
              <p:ext uri="{D42A27DB-BD31-4B8C-83A1-F6EECF244321}">
                <p14:modId xmlns:p14="http://schemas.microsoft.com/office/powerpoint/2010/main" val="2257155059"/>
              </p:ext>
            </p:extLst>
          </p:nvPr>
        </p:nvGraphicFramePr>
        <p:xfrm>
          <a:off x="-184788" y="1690688"/>
          <a:ext cx="11970325" cy="4601190"/>
        </p:xfrm>
        <a:graphic>
          <a:graphicData uri="http://schemas.openxmlformats.org/drawingml/2006/table">
            <a:tbl>
              <a:tblPr firstRow="1" bandRow="1">
                <a:noFill/>
                <a:tableStyleId>{960D9745-7C38-4BDD-B7B4-6FD5B6A216A6}</a:tableStyleId>
              </a:tblPr>
              <a:tblGrid>
                <a:gridCol w="775225">
                  <a:extLst>
                    <a:ext uri="{9D8B030D-6E8A-4147-A177-3AD203B41FA5}">
                      <a16:colId xmlns:a16="http://schemas.microsoft.com/office/drawing/2014/main" val="20000"/>
                    </a:ext>
                  </a:extLst>
                </a:gridCol>
                <a:gridCol w="3020075">
                  <a:extLst>
                    <a:ext uri="{9D8B030D-6E8A-4147-A177-3AD203B41FA5}">
                      <a16:colId xmlns:a16="http://schemas.microsoft.com/office/drawing/2014/main" val="20001"/>
                    </a:ext>
                  </a:extLst>
                </a:gridCol>
                <a:gridCol w="4380925">
                  <a:extLst>
                    <a:ext uri="{9D8B030D-6E8A-4147-A177-3AD203B41FA5}">
                      <a16:colId xmlns:a16="http://schemas.microsoft.com/office/drawing/2014/main" val="20002"/>
                    </a:ext>
                  </a:extLst>
                </a:gridCol>
                <a:gridCol w="1132775">
                  <a:extLst>
                    <a:ext uri="{9D8B030D-6E8A-4147-A177-3AD203B41FA5}">
                      <a16:colId xmlns:a16="http://schemas.microsoft.com/office/drawing/2014/main" val="20003"/>
                    </a:ext>
                  </a:extLst>
                </a:gridCol>
                <a:gridCol w="2661325">
                  <a:extLst>
                    <a:ext uri="{9D8B030D-6E8A-4147-A177-3AD203B41FA5}">
                      <a16:colId xmlns:a16="http://schemas.microsoft.com/office/drawing/2014/main" val="20004"/>
                    </a:ext>
                  </a:extLst>
                </a:gridCol>
              </a:tblGrid>
              <a:tr h="397275">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latin typeface="Times New Roman" pitchFamily="18" charset="0"/>
                          <a:ea typeface="Times New Roman"/>
                          <a:cs typeface="Times New Roman" pitchFamily="18" charset="0"/>
                          <a:sym typeface="Times New Roman"/>
                        </a:rPr>
                        <a:t>S. No.</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latin typeface="Times New Roman" pitchFamily="18" charset="0"/>
                          <a:ea typeface="Times New Roman"/>
                          <a:cs typeface="Times New Roman" pitchFamily="18" charset="0"/>
                          <a:sym typeface="Times New Roman"/>
                        </a:rPr>
                        <a:t>Title</a:t>
                      </a:r>
                      <a:endParaRPr>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a:latin typeface="Times New Roman" pitchFamily="18" charset="0"/>
                          <a:ea typeface="Times New Roman"/>
                          <a:cs typeface="Times New Roman" pitchFamily="18" charset="0"/>
                          <a:sym typeface="Times New Roman"/>
                        </a:rPr>
                        <a:t>Methodology</a:t>
                      </a:r>
                      <a:endParaRPr>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1400" b="1" i="0" u="none" strike="noStrike" cap="none">
                          <a:solidFill>
                            <a:srgbClr val="000000"/>
                          </a:solidFill>
                          <a:latin typeface="Times New Roman" pitchFamily="18" charset="0"/>
                          <a:ea typeface="Times New Roman"/>
                          <a:cs typeface="Times New Roman" pitchFamily="18" charset="0"/>
                          <a:sym typeface="Times New Roman"/>
                        </a:rPr>
                        <a:t>Metrics</a:t>
                      </a:r>
                      <a:endParaRPr sz="1400" b="1" i="0" u="none" strike="noStrike" cap="none">
                        <a:solidFill>
                          <a:srgbClr val="000000"/>
                        </a:solidFill>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1400" b="1" i="0" u="none" strike="noStrike" cap="none">
                          <a:solidFill>
                            <a:srgbClr val="000000"/>
                          </a:solidFill>
                          <a:latin typeface="Times New Roman" pitchFamily="18" charset="0"/>
                          <a:ea typeface="Times New Roman"/>
                          <a:cs typeface="Times New Roman" pitchFamily="18" charset="0"/>
                          <a:sym typeface="Times New Roman"/>
                        </a:rPr>
                        <a:t>Limitations</a:t>
                      </a:r>
                      <a:endParaRPr>
                        <a:latin typeface="Times New Roman" pitchFamily="18" charset="0"/>
                        <a:cs typeface="Times New Roman" pitchFamily="18" charset="0"/>
                      </a:endParaRPr>
                    </a:p>
                  </a:txBody>
                  <a:tcPr marL="91450" marR="91450" marT="45725" marB="45725" anchor="ctr"/>
                </a:tc>
                <a:extLst>
                  <a:ext uri="{0D108BD9-81ED-4DB2-BD59-A6C34878D82A}">
                    <a16:rowId xmlns:a16="http://schemas.microsoft.com/office/drawing/2014/main" val="10000"/>
                  </a:ext>
                </a:extLst>
              </a:tr>
              <a:tr h="1109725">
                <a:tc>
                  <a:txBody>
                    <a:bodyPr/>
                    <a:lstStyle/>
                    <a:p>
                      <a:pPr marL="0" marR="0" lvl="0" indent="0" algn="ctr" rtl="0">
                        <a:lnSpc>
                          <a:spcPct val="100000"/>
                        </a:lnSpc>
                        <a:spcBef>
                          <a:spcPts val="0"/>
                        </a:spcBef>
                        <a:spcAft>
                          <a:spcPts val="0"/>
                        </a:spcAft>
                        <a:buClr>
                          <a:srgbClr val="000000"/>
                        </a:buClr>
                        <a:buSzPts val="1400"/>
                        <a:buFont typeface="Arial"/>
                        <a:buNone/>
                      </a:pPr>
                      <a:r>
                        <a:rPr lang="en-IN" dirty="0">
                          <a:latin typeface="Times New Roman" pitchFamily="18" charset="0"/>
                          <a:cs typeface="Times New Roman" pitchFamily="18" charset="0"/>
                        </a:rPr>
                        <a:t>1.</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dirty="0">
                          <a:latin typeface="Times New Roman" pitchFamily="18" charset="0"/>
                          <a:cs typeface="Times New Roman" pitchFamily="18" charset="0"/>
                        </a:rPr>
                        <a:t>Paper -1 </a:t>
                      </a:r>
                      <a:r>
                        <a:rPr lang="en-US" dirty="0"/>
                        <a:t>Efficient Detection Approach for DTMF Signal Detection</a:t>
                      </a:r>
                      <a:endParaRPr lang="en-US"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dirty="0"/>
                        <a:t>dual-tone multi-frequency (DTMF); remote control; tone detection; </a:t>
                      </a:r>
                      <a:r>
                        <a:rPr lang="en-IN" dirty="0" err="1"/>
                        <a:t>Goertzel</a:t>
                      </a:r>
                      <a:r>
                        <a:rPr lang="en-IN" dirty="0"/>
                        <a:t> algorithm; discrete Fourier transform (DFT)</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8</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Noise </a:t>
                      </a:r>
                      <a:r>
                        <a:rPr lang="en-IN" sz="1400" u="none" strike="noStrike" cap="none" dirty="0" err="1">
                          <a:latin typeface="Times New Roman" pitchFamily="18" charset="0"/>
                          <a:ea typeface="Times New Roman"/>
                          <a:cs typeface="Times New Roman" pitchFamily="18" charset="0"/>
                          <a:sym typeface="Times New Roman"/>
                        </a:rPr>
                        <a:t>sensitivity,cross-talk,frequency</a:t>
                      </a:r>
                      <a:r>
                        <a:rPr lang="en-IN" sz="1400" u="none" strike="noStrike" cap="none" dirty="0">
                          <a:latin typeface="Times New Roman" pitchFamily="18" charset="0"/>
                          <a:ea typeface="Times New Roman"/>
                          <a:cs typeface="Times New Roman" pitchFamily="18" charset="0"/>
                          <a:sym typeface="Times New Roman"/>
                        </a:rPr>
                        <a:t> deviation</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extLst>
                  <a:ext uri="{0D108BD9-81ED-4DB2-BD59-A6C34878D82A}">
                    <a16:rowId xmlns:a16="http://schemas.microsoft.com/office/drawing/2014/main" val="10001"/>
                  </a:ext>
                </a:extLst>
              </a:tr>
              <a:tr h="1039575">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2</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itchFamily="18" charset="0"/>
                          <a:cs typeface="Times New Roman" pitchFamily="18" charset="0"/>
                        </a:rPr>
                        <a:t>Paper -2 </a:t>
                      </a:r>
                      <a:r>
                        <a:rPr lang="en-US" dirty="0"/>
                        <a:t>Design of Load Control System Using DTMF</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Requirement analysis, DTMF encoding and </a:t>
                      </a:r>
                      <a:r>
                        <a:rPr lang="en-IN" dirty="0" err="1">
                          <a:latin typeface="Times New Roman" pitchFamily="18" charset="0"/>
                          <a:cs typeface="Times New Roman" pitchFamily="18" charset="0"/>
                        </a:rPr>
                        <a:t>decoding,hardware</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selection,control</a:t>
                      </a:r>
                      <a:r>
                        <a:rPr lang="en-IN" dirty="0">
                          <a:latin typeface="Times New Roman" pitchFamily="18" charset="0"/>
                          <a:cs typeface="Times New Roman" pitchFamily="18" charset="0"/>
                        </a:rPr>
                        <a:t> algorithm</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501</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Limited control commands, security concerns, noise and interference</a:t>
                      </a:r>
                      <a:endParaRPr dirty="0">
                        <a:latin typeface="Times New Roman" pitchFamily="18" charset="0"/>
                        <a:cs typeface="Times New Roman" pitchFamily="18" charset="0"/>
                      </a:endParaRPr>
                    </a:p>
                  </a:txBody>
                  <a:tcPr marL="91450" marR="91450" marT="45725" marB="45725" anchor="ctr"/>
                </a:tc>
                <a:extLst>
                  <a:ext uri="{0D108BD9-81ED-4DB2-BD59-A6C34878D82A}">
                    <a16:rowId xmlns:a16="http://schemas.microsoft.com/office/drawing/2014/main" val="10002"/>
                  </a:ext>
                </a:extLst>
              </a:tr>
              <a:tr h="877850">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3</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itchFamily="18" charset="0"/>
                          <a:cs typeface="Times New Roman" pitchFamily="18" charset="0"/>
                        </a:rPr>
                        <a:t>Paper -3 </a:t>
                      </a:r>
                      <a:r>
                        <a:rPr lang="en-US" dirty="0"/>
                        <a:t>Remote-control of multi appliances based latching circuit and DTMF</a:t>
                      </a:r>
                      <a:endParaRPr lang="en-US" dirty="0">
                        <a:latin typeface="Times New Roman" pitchFamily="18" charset="0"/>
                        <a:cs typeface="Times New Roman" pitchFamily="18" charset="0"/>
                      </a:endParaRPr>
                    </a:p>
                    <a:p>
                      <a:pPr marL="0" marR="0" lvl="0" indent="0" algn="ctr" rtl="0">
                        <a:lnSpc>
                          <a:spcPct val="100000"/>
                        </a:lnSpc>
                        <a:spcBef>
                          <a:spcPts val="0"/>
                        </a:spcBef>
                        <a:spcAft>
                          <a:spcPts val="0"/>
                        </a:spcAft>
                        <a:buNone/>
                      </a:pP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Digital </a:t>
                      </a:r>
                      <a:r>
                        <a:rPr lang="en-IN" dirty="0" err="1">
                          <a:latin typeface="Times New Roman" pitchFamily="18" charset="0"/>
                          <a:cs typeface="Times New Roman" pitchFamily="18" charset="0"/>
                        </a:rPr>
                        <a:t>comparator,DtMF,GSM,Home</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appliances,remote</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control,wireless</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25</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Limited appliance </a:t>
                      </a:r>
                      <a:r>
                        <a:rPr lang="en-IN" sz="1400" u="none" strike="noStrike" cap="none" dirty="0" err="1">
                          <a:latin typeface="Times New Roman" pitchFamily="18" charset="0"/>
                          <a:ea typeface="Times New Roman"/>
                          <a:cs typeface="Times New Roman" pitchFamily="18" charset="0"/>
                          <a:sym typeface="Times New Roman"/>
                        </a:rPr>
                        <a:t>compatibility,complexity</a:t>
                      </a:r>
                      <a:r>
                        <a:rPr lang="en-IN" sz="1400" u="none" strike="noStrike" cap="none" dirty="0">
                          <a:latin typeface="Times New Roman" pitchFamily="18" charset="0"/>
                          <a:ea typeface="Times New Roman"/>
                          <a:cs typeface="Times New Roman" pitchFamily="18" charset="0"/>
                          <a:sym typeface="Times New Roman"/>
                        </a:rPr>
                        <a:t> of installation, </a:t>
                      </a:r>
                      <a:r>
                        <a:rPr lang="en-IN" sz="1400" u="none" strike="noStrike" cap="none" dirty="0" err="1">
                          <a:latin typeface="Times New Roman" pitchFamily="18" charset="0"/>
                          <a:ea typeface="Times New Roman"/>
                          <a:cs typeface="Times New Roman" pitchFamily="18" charset="0"/>
                          <a:sym typeface="Times New Roman"/>
                        </a:rPr>
                        <a:t>scalability,security</a:t>
                      </a:r>
                      <a:r>
                        <a:rPr lang="en-IN" sz="1400" u="none" strike="noStrike" cap="none" dirty="0">
                          <a:latin typeface="Times New Roman" pitchFamily="18" charset="0"/>
                          <a:ea typeface="Times New Roman"/>
                          <a:cs typeface="Times New Roman" pitchFamily="18" charset="0"/>
                          <a:sym typeface="Times New Roman"/>
                        </a:rPr>
                        <a:t> concerns</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extLst>
                  <a:ext uri="{0D108BD9-81ED-4DB2-BD59-A6C34878D82A}">
                    <a16:rowId xmlns:a16="http://schemas.microsoft.com/office/drawing/2014/main" val="10003"/>
                  </a:ext>
                </a:extLst>
              </a:tr>
              <a:tr h="1109725">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4</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itchFamily="18" charset="0"/>
                          <a:cs typeface="Times New Roman" pitchFamily="18" charset="0"/>
                        </a:rPr>
                        <a:t>Paper </a:t>
                      </a:r>
                      <a:r>
                        <a:rPr lang="en-US">
                          <a:latin typeface="Times New Roman" pitchFamily="18" charset="0"/>
                          <a:cs typeface="Times New Roman" pitchFamily="18" charset="0"/>
                        </a:rPr>
                        <a:t>-4 </a:t>
                      </a:r>
                      <a:r>
                        <a:rPr lang="en-US"/>
                        <a:t>A model for automatic control of home appliances using DTMF technics</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dirty="0">
                          <a:latin typeface="Times New Roman" pitchFamily="18" charset="0"/>
                          <a:cs typeface="Times New Roman" pitchFamily="18" charset="0"/>
                        </a:rPr>
                        <a:t>Automatic control, control of home appliances, </a:t>
                      </a:r>
                      <a:r>
                        <a:rPr lang="en-IN" dirty="0" err="1">
                          <a:latin typeface="Times New Roman" pitchFamily="18" charset="0"/>
                          <a:cs typeface="Times New Roman" pitchFamily="18" charset="0"/>
                        </a:rPr>
                        <a:t>DTMF,home</a:t>
                      </a:r>
                      <a:r>
                        <a:rPr lang="en-IN" dirty="0">
                          <a:latin typeface="Times New Roman" pitchFamily="18" charset="0"/>
                          <a:cs typeface="Times New Roman" pitchFamily="18" charset="0"/>
                        </a:rPr>
                        <a:t> automation, remote control</a:t>
                      </a:r>
                      <a:endParaRPr dirty="0">
                        <a:latin typeface="Times New Roman" pitchFamily="18" charset="0"/>
                        <a:cs typeface="Times New Roman" pitchFamily="18" charset="0"/>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1594</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tc>
                  <a:txBody>
                    <a:bodyPr/>
                    <a:lstStyle/>
                    <a:p>
                      <a:pPr marL="0" marR="0" lvl="0" indent="0" algn="ctr" rtl="0">
                        <a:lnSpc>
                          <a:spcPct val="100000"/>
                        </a:lnSpc>
                        <a:spcBef>
                          <a:spcPts val="0"/>
                        </a:spcBef>
                        <a:spcAft>
                          <a:spcPts val="0"/>
                        </a:spcAft>
                        <a:buNone/>
                      </a:pPr>
                      <a:r>
                        <a:rPr lang="en-IN" sz="1400" u="none" strike="noStrike" cap="none" dirty="0">
                          <a:latin typeface="Times New Roman" pitchFamily="18" charset="0"/>
                          <a:ea typeface="Times New Roman"/>
                          <a:cs typeface="Times New Roman" pitchFamily="18" charset="0"/>
                          <a:sym typeface="Times New Roman"/>
                        </a:rPr>
                        <a:t>Limited control range, dependency on </a:t>
                      </a:r>
                      <a:r>
                        <a:rPr lang="en-IN" sz="1400" u="none" strike="noStrike" cap="none" dirty="0" err="1">
                          <a:latin typeface="Times New Roman" pitchFamily="18" charset="0"/>
                          <a:ea typeface="Times New Roman"/>
                          <a:cs typeface="Times New Roman" pitchFamily="18" charset="0"/>
                          <a:sym typeface="Times New Roman"/>
                        </a:rPr>
                        <a:t>infrastructure,interference</a:t>
                      </a:r>
                      <a:r>
                        <a:rPr lang="en-IN" sz="1400" u="none" strike="noStrike" cap="none" dirty="0">
                          <a:latin typeface="Times New Roman" pitchFamily="18" charset="0"/>
                          <a:ea typeface="Times New Roman"/>
                          <a:cs typeface="Times New Roman" pitchFamily="18" charset="0"/>
                          <a:sym typeface="Times New Roman"/>
                        </a:rPr>
                        <a:t> and signal degradation</a:t>
                      </a:r>
                      <a:endParaRPr sz="1400" u="none" strike="noStrike" cap="none" dirty="0">
                        <a:latin typeface="Times New Roman" pitchFamily="18" charset="0"/>
                        <a:ea typeface="Times New Roman"/>
                        <a:cs typeface="Times New Roman" pitchFamily="18" charset="0"/>
                        <a:sym typeface="Times New Roman"/>
                      </a:endParaRP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4"/>
          <p:cNvSpPr txBox="1">
            <a:spLocks noGrp="1"/>
          </p:cNvSpPr>
          <p:nvPr>
            <p:ph type="body" idx="1"/>
          </p:nvPr>
        </p:nvSpPr>
        <p:spPr>
          <a:xfrm>
            <a:off x="409073" y="1825624"/>
            <a:ext cx="11502189" cy="4527049"/>
          </a:xfrm>
          <a:prstGeom prst="rect">
            <a:avLst/>
          </a:prstGeom>
          <a:noFill/>
          <a:ln>
            <a:noFill/>
          </a:ln>
        </p:spPr>
        <p:txBody>
          <a:bodyPr spcFirstLastPara="1" wrap="square" lIns="91425" tIns="45700" rIns="91425" bIns="45700" anchor="t" anchorCtr="0">
            <a:normAutofit/>
          </a:bodyPr>
          <a:lstStyle/>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Paper 1: Efficient Detection Approach for DTMF Signal Detection</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Authors: Cheng-Yu Yeh 1, and Shaw-Hwa Hwang </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Published by &amp; Year:  2019, applied science, MDPI</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About paper</a:t>
            </a:r>
            <a:r>
              <a:rPr lang="en-US" sz="1400" dirty="0">
                <a:latin typeface="Times New Roman" panose="02020603050405020304" pitchFamily="18" charset="0"/>
                <a:cs typeface="Times New Roman" pitchFamily="18" charset="0"/>
              </a:rPr>
              <a:t>:- A novel tone detection approach, designated as the multi-frequency detecting (MFD) algorithm, is presented in this work as an alternative to conventional single point detection approaches but it is an efficient way to achieve the aim of further computational load reduction for a dual-tone multi-frequency (DTMF) signal detection. The idea is that an optimal phase search is performed over the frequency band of interest in each tone detection, and then the optimal frequency response of a detector is built accordingly. In this manner, a DTMF detection task is done following one-time detection computation. This proposal demonstrates an overall computational load reduction of 80.49% and 74.06% in comparison with a discrete Fourier transform (DFT) approach and the </a:t>
            </a:r>
            <a:r>
              <a:rPr lang="en-US" sz="1400" dirty="0" err="1">
                <a:latin typeface="Times New Roman" panose="02020603050405020304" pitchFamily="18" charset="0"/>
                <a:cs typeface="Times New Roman" panose="02020603050405020304" pitchFamily="18" charset="0"/>
              </a:rPr>
              <a:t>Goertzel</a:t>
            </a:r>
            <a:r>
              <a:rPr lang="en-US" sz="1400" dirty="0">
                <a:latin typeface="Times New Roman" panose="02020603050405020304" pitchFamily="18" charset="0"/>
                <a:cs typeface="Times New Roman" panose="02020603050405020304" pitchFamily="18" charset="0"/>
              </a:rPr>
              <a:t> algorithm, respectively. This detection complexity reduction is an advantage and an important issue for applying DTMF detection technique to embedded devices.</a:t>
            </a:r>
          </a:p>
          <a:p>
            <a:pPr marL="457200" lvl="0" indent="-342900" algn="l" rtl="0">
              <a:lnSpc>
                <a:spcPct val="120000"/>
              </a:lnSpc>
              <a:spcBef>
                <a:spcPts val="1000"/>
              </a:spcBef>
              <a:spcAft>
                <a:spcPts val="0"/>
              </a:spcAft>
              <a:buSzPts val="1800"/>
              <a:buFont typeface="Noto Sans Symbols"/>
              <a:buChar char="❑"/>
            </a:pPr>
            <a:endParaRPr sz="2000" dirty="0">
              <a:latin typeface="Times New Roman" pitchFamily="18" charset="0"/>
              <a:cs typeface="Times New Roman" pitchFamily="18" charset="0"/>
            </a:endParaRPr>
          </a:p>
        </p:txBody>
      </p:sp>
      <p:sp>
        <p:nvSpPr>
          <p:cNvPr id="76" name="Google Shape;7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dirty="0"/>
          </a:p>
        </p:txBody>
      </p:sp>
      <p:sp>
        <p:nvSpPr>
          <p:cNvPr id="77" name="Google Shape;77;p14"/>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Literature Survey -  Base paper</a:t>
            </a:r>
            <a:endParaRPr/>
          </a:p>
        </p:txBody>
      </p:sp>
      <p:sp>
        <p:nvSpPr>
          <p:cNvPr id="78" name="Google Shape;78;p14"/>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4"/>
          <p:cNvSpPr txBox="1">
            <a:spLocks noGrp="1"/>
          </p:cNvSpPr>
          <p:nvPr>
            <p:ph type="body" idx="1"/>
          </p:nvPr>
        </p:nvSpPr>
        <p:spPr>
          <a:xfrm>
            <a:off x="409073" y="1825624"/>
            <a:ext cx="11502189" cy="4527049"/>
          </a:xfrm>
          <a:prstGeom prst="rect">
            <a:avLst/>
          </a:prstGeom>
          <a:noFill/>
          <a:ln>
            <a:noFill/>
          </a:ln>
        </p:spPr>
        <p:txBody>
          <a:bodyPr spcFirstLastPara="1" wrap="square" lIns="91425" tIns="45700" rIns="91425" bIns="45700" anchor="t" anchorCtr="0">
            <a:normAutofit/>
          </a:bodyPr>
          <a:lstStyle/>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Paper 2:Design of Load Control System Using DTMF</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Authors: MM Abdullah1, MZ Hasan1, A. Muhyiddin Yusof1, A S F Rahman</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Published by &amp; </a:t>
            </a:r>
            <a:r>
              <a:rPr lang="en-US" sz="2000" dirty="0" err="1">
                <a:latin typeface="Times New Roman" pitchFamily="18" charset="0"/>
                <a:cs typeface="Times New Roman" pitchFamily="18" charset="0"/>
              </a:rPr>
              <a:t>Year:IOP</a:t>
            </a:r>
            <a:r>
              <a:rPr lang="en-US" sz="2000" dirty="0">
                <a:latin typeface="Times New Roman" pitchFamily="18" charset="0"/>
                <a:cs typeface="Times New Roman" pitchFamily="18" charset="0"/>
              </a:rPr>
              <a:t> publishing Ltd,2020</a:t>
            </a:r>
          </a:p>
          <a:p>
            <a:pPr>
              <a:lnSpc>
                <a:spcPct val="120000"/>
              </a:lnSpc>
            </a:pPr>
            <a:r>
              <a:rPr lang="en-US" sz="2000" dirty="0">
                <a:latin typeface="Times New Roman" pitchFamily="18" charset="0"/>
                <a:cs typeface="Times New Roman" pitchFamily="18" charset="0"/>
              </a:rPr>
              <a:t>About paper:-</a:t>
            </a:r>
            <a:r>
              <a:rPr lang="en-US" sz="1400" dirty="0"/>
              <a:t>. </a:t>
            </a:r>
            <a:r>
              <a:rPr lang="en-US" sz="1400" dirty="0">
                <a:latin typeface="Times New Roman" panose="02020603050405020304" pitchFamily="18" charset="0"/>
                <a:cs typeface="Times New Roman" panose="02020603050405020304" pitchFamily="18" charset="0"/>
              </a:rPr>
              <a:t>In agricultural sectors, one of the problems faced by the farmer is the water usage for watering schedule sometimes was wasted. With inefficient irrigation system, the water wastage could occur and resulting the excessive moisture for the soil and damaging the crops. The load control system in agricultural sectors especially for irrigation system is very important since it can affect the efficiency and the productivity of the </a:t>
            </a:r>
            <a:r>
              <a:rPr lang="en-US" sz="1400" dirty="0" err="1">
                <a:latin typeface="Times New Roman" panose="02020603050405020304" pitchFamily="18" charset="0"/>
                <a:cs typeface="Times New Roman" panose="02020603050405020304" pitchFamily="18" charset="0"/>
              </a:rPr>
              <a:t>operationsThe</a:t>
            </a:r>
            <a:r>
              <a:rPr lang="en-US" sz="1400" dirty="0">
                <a:latin typeface="Times New Roman" panose="02020603050405020304" pitchFamily="18" charset="0"/>
                <a:cs typeface="Times New Roman" panose="02020603050405020304" pitchFamily="18" charset="0"/>
              </a:rPr>
              <a:t> agricultural sectors also have many latest technologies implemented to the system such as irrigation system, temperature and humidity detection system and many other systems in order to operate efficiently so it can give profitable outcome.</a:t>
            </a:r>
            <a:endParaRPr sz="2000" dirty="0">
              <a:latin typeface="Times New Roman" panose="02020603050405020304" pitchFamily="18" charset="0"/>
              <a:cs typeface="Times New Roman" pitchFamily="18" charset="0"/>
            </a:endParaRPr>
          </a:p>
        </p:txBody>
      </p:sp>
      <p:sp>
        <p:nvSpPr>
          <p:cNvPr id="76" name="Google Shape;7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sp>
        <p:nvSpPr>
          <p:cNvPr id="77" name="Google Shape;77;p14"/>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Literature Survey -  Base paper</a:t>
            </a:r>
            <a:endParaRPr/>
          </a:p>
        </p:txBody>
      </p:sp>
      <p:sp>
        <p:nvSpPr>
          <p:cNvPr id="78" name="Google Shape;78;p14"/>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extLst>
      <p:ext uri="{BB962C8B-B14F-4D97-AF65-F5344CB8AC3E}">
        <p14:creationId xmlns:p14="http://schemas.microsoft.com/office/powerpoint/2010/main" val="459674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4"/>
          <p:cNvSpPr txBox="1">
            <a:spLocks noGrp="1"/>
          </p:cNvSpPr>
          <p:nvPr>
            <p:ph type="body" idx="1"/>
          </p:nvPr>
        </p:nvSpPr>
        <p:spPr>
          <a:xfrm>
            <a:off x="409073" y="1825624"/>
            <a:ext cx="11502189" cy="4527049"/>
          </a:xfrm>
          <a:prstGeom prst="rect">
            <a:avLst/>
          </a:prstGeom>
          <a:noFill/>
          <a:ln>
            <a:noFill/>
          </a:ln>
        </p:spPr>
        <p:txBody>
          <a:bodyPr spcFirstLastPara="1" wrap="square" lIns="91425" tIns="45700" rIns="91425" bIns="45700" anchor="t" anchorCtr="0">
            <a:normAutofit/>
          </a:bodyPr>
          <a:lstStyle/>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Paper 3:Remote-Control of multi appliances based latching circuit and DTMF</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Authors: Jabbar </a:t>
            </a:r>
            <a:r>
              <a:rPr lang="en-US" sz="2000" dirty="0" err="1">
                <a:latin typeface="Times New Roman" pitchFamily="18" charset="0"/>
                <a:cs typeface="Times New Roman" pitchFamily="18" charset="0"/>
              </a:rPr>
              <a:t>Shatti</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Jahool</a:t>
            </a:r>
            <a:endParaRPr lang="en-US" sz="2000" dirty="0">
              <a:latin typeface="Times New Roman" pitchFamily="18" charset="0"/>
              <a:cs typeface="Times New Roman" pitchFamily="18" charset="0"/>
            </a:endParaRP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Published by &amp; Year: creative commons ,dec30,2021</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About paper:-</a:t>
            </a:r>
            <a:r>
              <a:rPr lang="en-US" sz="1400" dirty="0">
                <a:latin typeface="Times New Roman" panose="02020603050405020304" pitchFamily="18" charset="0"/>
                <a:cs typeface="Times New Roman" panose="02020603050405020304" pitchFamily="18" charset="0"/>
              </a:rPr>
              <a:t>There are multiple technologies used to remotely control electric appliances like Wi-Fi, Bluetooth, global system for mobile (GSM), and dual-tone multifrequency (DTMF), but these technologies contain limitations, whether by coverage distance or by the number of devices that are controlled remotely. In this paper, these restrictions were overcome with the use of DTMF and digital latching devices, which doubles the number of remote-controlled electrical appliances compared to other research using the same intended technology DTMF. Using the proposed mechanism in this paper enables the users to effectively control several electric remote devices equal to the standard number of mobile keypad buttons, so in this way, can control 12 devices. This is via the mobile phone by sending commands in the form of analog tones through calling to auto-answer remote control panel phone (RCPP). An interesting feature of this research, each keypad key of the owner mobile (OM) using to control one remote electric device to switch it ON or OFF, so that the first pressing will cause to switch it ON and the second pressing caused to switching it OFF. This method is used instead of using two keypad keys, one for ON and the other for OFF. The proposed idea working is the same as manually switching but here remotely and electronically. This feature is achieved by using a D-latch digital circuit. The work is implemented and tested by using Proteus simulation program.</a:t>
            </a:r>
            <a:endParaRPr sz="2000" dirty="0">
              <a:latin typeface="Times New Roman" panose="02020603050405020304" pitchFamily="18" charset="0"/>
              <a:cs typeface="Times New Roman" pitchFamily="18" charset="0"/>
            </a:endParaRPr>
          </a:p>
        </p:txBody>
      </p:sp>
      <p:sp>
        <p:nvSpPr>
          <p:cNvPr id="76" name="Google Shape;7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77" name="Google Shape;77;p14"/>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Literature Survey -  Base paper</a:t>
            </a:r>
            <a:endParaRPr/>
          </a:p>
        </p:txBody>
      </p:sp>
      <p:sp>
        <p:nvSpPr>
          <p:cNvPr id="78" name="Google Shape;78;p14"/>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extLst>
      <p:ext uri="{BB962C8B-B14F-4D97-AF65-F5344CB8AC3E}">
        <p14:creationId xmlns:p14="http://schemas.microsoft.com/office/powerpoint/2010/main" val="459674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4"/>
          <p:cNvSpPr txBox="1">
            <a:spLocks noGrp="1"/>
          </p:cNvSpPr>
          <p:nvPr>
            <p:ph type="body" idx="1"/>
          </p:nvPr>
        </p:nvSpPr>
        <p:spPr>
          <a:xfrm>
            <a:off x="409073" y="1825624"/>
            <a:ext cx="11502189" cy="4527049"/>
          </a:xfrm>
          <a:prstGeom prst="rect">
            <a:avLst/>
          </a:prstGeom>
          <a:noFill/>
          <a:ln>
            <a:noFill/>
          </a:ln>
        </p:spPr>
        <p:txBody>
          <a:bodyPr spcFirstLastPara="1" wrap="square" lIns="91425" tIns="45700" rIns="91425" bIns="45700" anchor="t" anchorCtr="0">
            <a:normAutofit/>
          </a:bodyPr>
          <a:lstStyle/>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Paper 4: A model for automatic control of home appliances using DTMF technics</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Authors: Kennedy </a:t>
            </a:r>
            <a:r>
              <a:rPr lang="en-US" sz="2000" dirty="0" err="1">
                <a:latin typeface="Times New Roman" pitchFamily="18" charset="0"/>
                <a:cs typeface="Times New Roman" pitchFamily="18" charset="0"/>
              </a:rPr>
              <a:t>Okokpujie</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O.Modulo</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Imhade</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P.Okokpujie</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O.Abayomi</a:t>
            </a:r>
            <a:r>
              <a:rPr lang="en-US" sz="2000" dirty="0">
                <a:latin typeface="Times New Roman" pitchFamily="18" charset="0"/>
                <a:cs typeface="Times New Roman" pitchFamily="18" charset="0"/>
              </a:rPr>
              <a:t>-Ali</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Published by &amp; Year: Research Journal of Applied Sciences , July 2017</a:t>
            </a:r>
          </a:p>
          <a:p>
            <a:pPr marL="457200" lvl="0" indent="-342900" algn="l" rtl="0">
              <a:lnSpc>
                <a:spcPct val="120000"/>
              </a:lnSpc>
              <a:spcBef>
                <a:spcPts val="1000"/>
              </a:spcBef>
              <a:spcAft>
                <a:spcPts val="0"/>
              </a:spcAft>
              <a:buSzPts val="1800"/>
              <a:buFont typeface="Noto Sans Symbols"/>
              <a:buChar char="❑"/>
            </a:pPr>
            <a:r>
              <a:rPr lang="en-US" sz="2000" dirty="0">
                <a:latin typeface="Times New Roman" pitchFamily="18" charset="0"/>
                <a:cs typeface="Times New Roman" pitchFamily="18" charset="0"/>
              </a:rPr>
              <a:t>About paper:-</a:t>
            </a:r>
            <a:r>
              <a:rPr lang="en-US" sz="1400" b="0" i="0" dirty="0">
                <a:solidFill>
                  <a:srgbClr val="333333"/>
                </a:solidFill>
                <a:effectLst/>
                <a:highlight>
                  <a:srgbClr val="FFFFFF"/>
                </a:highlight>
                <a:latin typeface="Roboto" panose="02000000000000000000" pitchFamily="2" charset="0"/>
              </a:rPr>
              <a:t> </a:t>
            </a:r>
            <a:r>
              <a:rPr lang="en-US" sz="1400" b="0" i="0" dirty="0">
                <a:solidFill>
                  <a:srgbClr val="333333"/>
                </a:solidFill>
                <a:effectLst/>
                <a:highlight>
                  <a:srgbClr val="FFFFFF"/>
                </a:highlight>
                <a:latin typeface="Times New Roman" panose="02020603050405020304" pitchFamily="18" charset="0"/>
                <a:cs typeface="Times New Roman" panose="02020603050405020304" pitchFamily="18" charset="0"/>
              </a:rPr>
              <a:t>Electrical devices and appliances cause a lots of problem and havoc if they are not switched off when they are not in use. This study developed a Dual Tone Multiple Frequency (DTMF) technology for the remote control of home appliances. A Dual Tone Multiple Frequency (DTMF) decoder MT8870, a mobile phone, a binary coded decimal decoder, a crystal pulse generator and other components were used for the model and development of the system. The dual tone multiple frequency decoder (MT887 0) receives and converts decimal signals to binary. The binary signals are further processed and converted back to binary by the binary coded decimal decoder. The processed signals are then sent to the relay for appropriate switching. Dedicated phone digits send commands to devices/appliances by switching them on or off. The simulation was done using MATLAB 7.0 using accuracy and convergence time as performance metrics. The simulation results showed that the DTMF based home automation has high percentage of accuracy transmitting. The convergence time result showed that signal transmitted took shorter time to converge. In conclusion, the developed model proves to be efficient in controlling home devices/appliances remotely.</a:t>
            </a:r>
            <a:endParaRPr sz="2000" dirty="0">
              <a:latin typeface="Times New Roman" panose="02020603050405020304" pitchFamily="18" charset="0"/>
              <a:cs typeface="Times New Roman" pitchFamily="18" charset="0"/>
            </a:endParaRPr>
          </a:p>
        </p:txBody>
      </p:sp>
      <p:sp>
        <p:nvSpPr>
          <p:cNvPr id="76" name="Google Shape;7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77" name="Google Shape;77;p14"/>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Literature Survey -  Base paper</a:t>
            </a:r>
            <a:endParaRPr/>
          </a:p>
        </p:txBody>
      </p:sp>
      <p:sp>
        <p:nvSpPr>
          <p:cNvPr id="78" name="Google Shape;78;p14"/>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extLst>
      <p:ext uri="{BB962C8B-B14F-4D97-AF65-F5344CB8AC3E}">
        <p14:creationId xmlns:p14="http://schemas.microsoft.com/office/powerpoint/2010/main" val="459674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1492898" y="365125"/>
            <a:ext cx="9860902"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Existing Systems</a:t>
            </a:r>
            <a:endParaRPr/>
          </a:p>
        </p:txBody>
      </p:sp>
      <p:sp>
        <p:nvSpPr>
          <p:cNvPr id="84" name="Google Shape;84;p15"/>
          <p:cNvSpPr txBox="1">
            <a:spLocks noGrp="1"/>
          </p:cNvSpPr>
          <p:nvPr>
            <p:ph type="body" idx="1"/>
          </p:nvPr>
        </p:nvSpPr>
        <p:spPr>
          <a:xfrm>
            <a:off x="412376" y="1825624"/>
            <a:ext cx="10941424" cy="4530725"/>
          </a:xfrm>
          <a:prstGeom prst="rect">
            <a:avLst/>
          </a:prstGeom>
          <a:noFill/>
          <a:ln>
            <a:noFill/>
          </a:ln>
        </p:spPr>
        <p:txBody>
          <a:bodyPr spcFirstLastPara="1" wrap="square" lIns="91425" tIns="45700" rIns="91425" bIns="45700" anchor="t" anchorCtr="0">
            <a:normAutofit fontScale="70000" lnSpcReduction="20000"/>
          </a:bodyPr>
          <a:lstStyle/>
          <a:p>
            <a:pPr marL="114300" lvl="0" indent="0" algn="l" rtl="0">
              <a:lnSpc>
                <a:spcPct val="90000"/>
              </a:lnSpc>
              <a:spcBef>
                <a:spcPts val="1000"/>
              </a:spcBef>
              <a:spcAft>
                <a:spcPts val="0"/>
              </a:spcAft>
              <a:buSzPts val="1800"/>
              <a:buNone/>
            </a:pPr>
            <a:endParaRPr dirty="0"/>
          </a:p>
          <a:p>
            <a:r>
              <a:rPr lang="en-US" sz="2800" dirty="0">
                <a:latin typeface="Times New Roman" panose="02020603050405020304" pitchFamily="18" charset="0"/>
                <a:cs typeface="Times New Roman" panose="02020603050405020304" pitchFamily="18" charset="0"/>
              </a:rPr>
              <a:t>Existing load control systems using DTMF technology typically involve a combination of hardware and software components to enable remote control of electrical loads. Here's an overview of the components and functionality commonly found in such systems:</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1. DTMF Generator.</a:t>
            </a:r>
          </a:p>
          <a:p>
            <a:r>
              <a:rPr lang="en-US" sz="2800" dirty="0">
                <a:latin typeface="Times New Roman" panose="02020603050405020304" pitchFamily="18" charset="0"/>
                <a:cs typeface="Times New Roman" panose="02020603050405020304" pitchFamily="18" charset="0"/>
              </a:rPr>
              <a:t>2.DTMF Decoder</a:t>
            </a:r>
          </a:p>
          <a:p>
            <a:r>
              <a:rPr lang="en-US" sz="2800" dirty="0">
                <a:latin typeface="Times New Roman" panose="02020603050405020304" pitchFamily="18" charset="0"/>
                <a:cs typeface="Times New Roman" panose="02020603050405020304" pitchFamily="18" charset="0"/>
              </a:rPr>
              <a:t>3.Microcontroller or Controller Unit</a:t>
            </a:r>
          </a:p>
          <a:p>
            <a:r>
              <a:rPr lang="en-US" sz="2800" dirty="0">
                <a:latin typeface="Times New Roman" panose="02020603050405020304" pitchFamily="18" charset="0"/>
                <a:cs typeface="Times New Roman" panose="02020603050405020304" pitchFamily="18" charset="0"/>
              </a:rPr>
              <a:t>4.Relays or Solid-State Switches</a:t>
            </a:r>
          </a:p>
          <a:p>
            <a:r>
              <a:rPr lang="en-US" sz="2800" dirty="0">
                <a:latin typeface="Times New Roman" panose="02020603050405020304" pitchFamily="18" charset="0"/>
                <a:cs typeface="Times New Roman" panose="02020603050405020304" pitchFamily="18" charset="0"/>
              </a:rPr>
              <a:t>5. User Interface</a:t>
            </a:r>
          </a:p>
          <a:p>
            <a:r>
              <a:rPr lang="en-US" sz="2800" dirty="0">
                <a:latin typeface="Times New Roman" panose="02020603050405020304" pitchFamily="18" charset="0"/>
                <a:cs typeface="Times New Roman" panose="02020603050405020304" pitchFamily="18" charset="0"/>
              </a:rPr>
              <a:t>6. Communication Infrastructure</a:t>
            </a:r>
          </a:p>
          <a:p>
            <a:r>
              <a:rPr lang="en-US" sz="2800" dirty="0">
                <a:latin typeface="Times New Roman" panose="02020603050405020304" pitchFamily="18" charset="0"/>
                <a:cs typeface="Times New Roman" panose="02020603050405020304" pitchFamily="18" charset="0"/>
              </a:rPr>
              <a:t>7. Power Supply</a:t>
            </a:r>
          </a:p>
          <a:p>
            <a:r>
              <a:rPr lang="en-US" sz="2800" dirty="0">
                <a:latin typeface="Times New Roman" panose="02020603050405020304" pitchFamily="18" charset="0"/>
                <a:cs typeface="Times New Roman" panose="02020603050405020304" pitchFamily="18" charset="0"/>
              </a:rPr>
              <a:t>8. Scalability and Integration</a:t>
            </a:r>
          </a:p>
          <a:p>
            <a:pPr marL="114300" lvl="0" indent="0" algn="l" rtl="0">
              <a:lnSpc>
                <a:spcPct val="90000"/>
              </a:lnSpc>
              <a:spcBef>
                <a:spcPts val="1000"/>
              </a:spcBef>
              <a:spcAft>
                <a:spcPts val="0"/>
              </a:spcAft>
              <a:buSzPts val="1800"/>
              <a:buNone/>
            </a:pPr>
            <a:endParaRPr dirty="0"/>
          </a:p>
        </p:txBody>
      </p:sp>
      <p:sp>
        <p:nvSpPr>
          <p:cNvPr id="85" name="Google Shape;85;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87" name="Google Shape;87;p15"/>
          <p:cNvSpPr txBox="1">
            <a:spLocks noGrp="1"/>
          </p:cNvSpPr>
          <p:nvPr>
            <p:ph type="ftr" idx="11"/>
          </p:nvPr>
        </p:nvSpPr>
        <p:spPr>
          <a:xfrm>
            <a:off x="4038600" y="6356350"/>
            <a:ext cx="4114800" cy="365125"/>
          </a:xfrm>
          <a:prstGeom prst="rect">
            <a:avLst/>
          </a:prstGeom>
          <a:solidFill>
            <a:schemeClr val="lt1"/>
          </a:solid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Artificial Intelligence</a:t>
            </a:r>
            <a:endParaRPr/>
          </a:p>
        </p:txBody>
      </p:sp>
    </p:spTree>
  </p:cSld>
  <p:clrMapOvr>
    <a:masterClrMapping/>
  </p:clrMapOvr>
</p:sld>
</file>

<file path=ppt/theme/theme1.xml><?xml version="1.0" encoding="utf-8"?>
<a:theme xmlns:a="http://schemas.openxmlformats.org/drawingml/2006/main" name="R19-Mini-Projects">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TotalTime>
  <Words>1841</Words>
  <Application>Microsoft Office PowerPoint</Application>
  <PresentationFormat>Widescreen</PresentationFormat>
  <Paragraphs>137</Paragraphs>
  <Slides>15</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Noto Sans Symbols</vt:lpstr>
      <vt:lpstr>Roboto</vt:lpstr>
      <vt:lpstr>Times New Roman</vt:lpstr>
      <vt:lpstr>R19-Mini-Projects</vt:lpstr>
      <vt:lpstr>LOAD CONTROL SYSTEM USING DTMF </vt:lpstr>
      <vt:lpstr>Problem Statement</vt:lpstr>
      <vt:lpstr>Abstract</vt:lpstr>
      <vt:lpstr>Literature Survey</vt:lpstr>
      <vt:lpstr>Literature Survey -  Base paper</vt:lpstr>
      <vt:lpstr>Literature Survey -  Base paper</vt:lpstr>
      <vt:lpstr>Literature Survey -  Base paper</vt:lpstr>
      <vt:lpstr>Literature Survey -  Base paper</vt:lpstr>
      <vt:lpstr>Existing Systems</vt:lpstr>
      <vt:lpstr>Limitations</vt:lpstr>
      <vt:lpstr>Proposed System / Innovation</vt:lpstr>
      <vt:lpstr>Proposed System / Innovation</vt:lpstr>
      <vt:lpstr>Modules</vt:lpstr>
      <vt:lpstr>Block diagram</vt:lpstr>
      <vt:lpstr>VIDYA JYOTHI INSTITUTE OF TECHNOLOGY (Autonomous)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Ensemble Model: CNN-LSTM for Image Caption Generation</dc:title>
  <dc:creator>asus</dc:creator>
  <cp:lastModifiedBy>Ponna Vaishnavi</cp:lastModifiedBy>
  <cp:revision>18</cp:revision>
  <dcterms:created xsi:type="dcterms:W3CDTF">2022-08-08T09:31:23Z</dcterms:created>
  <dcterms:modified xsi:type="dcterms:W3CDTF">2024-04-23T14:01:25Z</dcterms:modified>
</cp:coreProperties>
</file>